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20932BA-ADCA-482B-8ECD-78235D81C4E5}">
  <a:tblStyle styleId="{F20932BA-ADCA-482B-8ECD-78235D81C4E5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verage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texts, more figures/data (i.e. 32GB, Month, points worn on the body, 6-axis IMU, point to radio antenna, I2C supports 125 more sensors)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other kinds of I2C devices? (GPS)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applications than just person wearable (i.e. cattle)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7?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Chest- center mass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Ankle, knee, hip - measure gait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texts, more figures/data (i.e. 32GB, Month, points worn on the body, 6-axis IMU, point to radio antenna, I2C supports 125 more sensors)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other kinds of I2C devices? (GPS)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applications than just person wearable (i.e. cattle)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drift in millisecond precision (needs to be stable, like drift of 1 millisecond over a day instead of drifting every second)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 vs C vs C++ for embedded options (we DO have other options, but they’re not GOOD options -&gt; environmental “guideline”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Networking Protocol, how we’re extending stack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esitmate (0-30ft)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we’re clever, we could determine device position by the type of motion it’s recording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Rotional accelerometer for arduino is a good example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Zero-update protocol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Grab distance points (between devices) from radio signal strength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Arrow from Yellow Jan -&gt; Blue February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paper about the design of the KineTrax (optional, external)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 MEEEEE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Backup slides for potential questions/explanations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Moar degrees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Fitbit talk: Since 2010, Fitbit has sold 38 million devices worldwide. Fitbit has controlled the majority of the market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Fitbit publishes number of  units sold, they control the majority of the market, add this kind of information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Seeding the market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time feedback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more personal data: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time feedback: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friends and global data: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of trends: Steps based on region, heart rate, calorie consumption, and many other trends.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rage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Neurological Impairments affect a lot of people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Parkinson’s (500,000+)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Multiple Sclerosis (400,000+)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25000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Amyotrophic Lateral Sclerosis (20,000+)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verage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Impairments impact gait/ movement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●"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Can be seen in stride</a:t>
            </a:r>
          </a:p>
          <a:p>
            <a:pPr indent="-2921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●"/>
            </a:pPr>
            <a:r>
              <a:rPr b="0" i="0" lang="en" sz="10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Changes may or may not be noticeable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 side: Add video for PD assessment (directly add it)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 side: One year calendar (circle days the patient visits the doctor for data collection), medication guidelines (doseages, show how these can drastically vary in levels for even one medication)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 current hardware and how they tend to only be worn on one area of the body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get data from current wearables, but it’s not good enough (we need better frequency, more points)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data rates to get data for 3D motion (high framerate, data synchronization)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texts, more figures/data (i.e. 32GB, Month, points worn on the body, 6-axis IMU, point to radio antenna, I2C supports 125 more sensors)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other kinds of I2C devices? (GPS)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applications than just person wearable (i.e. cattle)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6"/>
            <a:ext cx="443588" cy="105631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6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verage"/>
              <a:buNone/>
              <a:defRPr b="0" i="0" sz="21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12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1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2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2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b="0" i="0" sz="48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42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verage"/>
              <a:buNone/>
              <a:defRPr b="0" i="0" sz="2100" u="none" cap="none" strike="noStrik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8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None/>
              <a:defRPr b="0" i="0" sz="14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21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Relationship Id="rId4" Type="http://schemas.openxmlformats.org/officeDocument/2006/relationships/hyperlink" Target="http://www.shinyshiny.tv/2014/07/google-offers-free-demos-glass.html" TargetMode="External"/><Relationship Id="rId9" Type="http://schemas.openxmlformats.org/officeDocument/2006/relationships/hyperlink" Target="http://news.softpedia.com/news/samsung-galaxy-s7-edge-allegedly-catches-fire-in-canada-509573.shtml" TargetMode="External"/><Relationship Id="rId5" Type="http://schemas.openxmlformats.org/officeDocument/2006/relationships/hyperlink" Target="http://descriptionebooks.com/fitbit/fitbit-flex.html" TargetMode="External"/><Relationship Id="rId6" Type="http://schemas.openxmlformats.org/officeDocument/2006/relationships/hyperlink" Target="http://www.cgadvertising.com/pages/posts/vicon-technologies-give-usc-students-hands-on-motion-capture-experience-128.php" TargetMode="External"/><Relationship Id="rId7" Type="http://schemas.openxmlformats.org/officeDocument/2006/relationships/hyperlink" Target="https://images.duckduckgo.com/iu/?u=https://ghr.nlm.nih.gov/art/large/motor-neuron.jpeg&amp;f=1" TargetMode="External"/><Relationship Id="rId8" Type="http://schemas.openxmlformats.org/officeDocument/2006/relationships/hyperlink" Target="http://www.damarque.com/nl/blog/gianluigi-cuccureddu/three-ways-bad-data-affects-your-customer-experiences-infographi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Relationship Id="rId4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2.jpg"/><Relationship Id="rId5" Type="http://schemas.openxmlformats.org/officeDocument/2006/relationships/image" Target="../media/image03.png"/><Relationship Id="rId6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image" Target="../media/image07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6" y="990800"/>
            <a:ext cx="7801500" cy="173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KineTrax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KineJax</a:t>
            </a:r>
          </a:p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Solution - System Diagram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systemDiagram.png"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0300" y="1070975"/>
            <a:ext cx="4694100" cy="385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Solution - Key Chip Parts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71600"/>
            <a:ext cx="4785000" cy="80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Records data (accelerometer) daily into 32GB (per month storage)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kinetrax.png"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4475" y="1991825"/>
            <a:ext cx="3790949" cy="194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Shape 143"/>
          <p:cNvCxnSpPr/>
          <p:nvPr/>
        </p:nvCxnSpPr>
        <p:spPr>
          <a:xfrm>
            <a:off x="1686400" y="1920625"/>
            <a:ext cx="1002599" cy="4403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6178174" y="3381782"/>
            <a:ext cx="852600" cy="9314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45" name="Shape 145"/>
          <p:cNvSpPr txBox="1"/>
          <p:nvPr/>
        </p:nvSpPr>
        <p:spPr>
          <a:xfrm>
            <a:off x="5424600" y="4276275"/>
            <a:ext cx="32415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Gets data from different parts of body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774699" y="3419807"/>
            <a:ext cx="2264250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 antenna(communication to other KineTrax devices)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698750" y="1017725"/>
            <a:ext cx="115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Tracks time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016000" y="2131275"/>
            <a:ext cx="1242099" cy="3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</a:t>
            </a:r>
          </a:p>
        </p:txBody>
      </p:sp>
      <p:cxnSp>
        <p:nvCxnSpPr>
          <p:cNvPr id="149" name="Shape 149"/>
          <p:cNvCxnSpPr>
            <a:stCxn id="147" idx="2"/>
          </p:cNvCxnSpPr>
          <p:nvPr/>
        </p:nvCxnSpPr>
        <p:spPr>
          <a:xfrm flipH="1">
            <a:off x="5283800" y="1411325"/>
            <a:ext cx="1993200" cy="105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50" name="Shape 150"/>
          <p:cNvSpPr txBox="1"/>
          <p:nvPr/>
        </p:nvSpPr>
        <p:spPr>
          <a:xfrm>
            <a:off x="6496623" y="1740875"/>
            <a:ext cx="2994000" cy="47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I2C(RTC protocol)</a:t>
            </a:r>
          </a:p>
        </p:txBody>
      </p:sp>
      <p:cxnSp>
        <p:nvCxnSpPr>
          <p:cNvPr id="151" name="Shape 151"/>
          <p:cNvCxnSpPr/>
          <p:nvPr/>
        </p:nvCxnSpPr>
        <p:spPr>
          <a:xfrm flipH="1" rot="10800000">
            <a:off x="3307200" y="3166625"/>
            <a:ext cx="1845599" cy="13397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52" name="Shape 152"/>
          <p:cNvSpPr txBox="1"/>
          <p:nvPr/>
        </p:nvSpPr>
        <p:spPr>
          <a:xfrm>
            <a:off x="1947875" y="4444900"/>
            <a:ext cx="5396399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MSP430 CHIP</a:t>
            </a:r>
          </a:p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Functional Requirements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Self-assembling network between devices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Automatic synchronization of clock time between devices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Adjustable sampling rate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Assessment of distance and signal strength between devices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User GUI to interact with the device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Offload records to a standard format (i.e csv, etc.) </a:t>
            </a: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Performance Requirements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Time is synchronized between devices down to millisecond precision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Sample rate must be at least 100 Hz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Drift needs to be stable, ideally no more than 1 millisecond every day.</a:t>
            </a:r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Environmental Requirements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Embedded software must be coded in C</a:t>
            </a:r>
            <a:b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Software must run on MSP430 equipment</a:t>
            </a:r>
            <a:b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Data offloading must be done with Processing</a:t>
            </a:r>
            <a:b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</a:br>
          </a:p>
          <a:p>
            <a:pPr indent="-228600" lvl="0" marL="457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Networking must be done with the SimpliciTi protocol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Potential Risks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4804500" cy="25982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Private personal data could be maliciously used against the user</a:t>
            </a:r>
          </a:p>
          <a:p>
            <a:pPr indent="-285750" lvl="1" marL="9715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Insurance companies up cost of coverage</a:t>
            </a:r>
          </a:p>
          <a:p>
            <a:pPr indent="-285750" lvl="1" marL="9715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Job security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Gathered inaccurate and/or unusable data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Improperly written/designed software could cause overheating on the device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698" y="558225"/>
            <a:ext cx="3252548" cy="325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9067" y="3911598"/>
            <a:ext cx="1637883" cy="1163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32125" y="374325"/>
            <a:ext cx="72590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Schedule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9" name="Shape 189"/>
          <p:cNvGraphicFramePr/>
          <p:nvPr/>
        </p:nvGraphicFramePr>
        <p:xfrm>
          <a:off x="632112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{F20932BA-ADCA-482B-8ECD-78235D81C4E5}</a:tableStyleId>
              </a:tblPr>
              <a:tblGrid>
                <a:gridCol w="3259025"/>
                <a:gridCol w="1116400"/>
                <a:gridCol w="1068975"/>
                <a:gridCol w="865650"/>
                <a:gridCol w="700075"/>
                <a:gridCol w="652800"/>
              </a:tblGrid>
              <a:tr h="42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181818"/>
                          </a:solidFill>
                        </a:rPr>
                        <a:t>January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181818"/>
                          </a:solidFill>
                        </a:rPr>
                        <a:t>February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181818"/>
                          </a:solidFill>
                        </a:rPr>
                        <a:t>March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181818"/>
                          </a:solidFill>
                        </a:rPr>
                        <a:t>April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cap="none" strike="noStrike">
                          <a:solidFill>
                            <a:srgbClr val="181818"/>
                          </a:solidFill>
                        </a:rPr>
                        <a:t>May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Wireless communication dev.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Time sync dev.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Distance calculation dev.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GUI dev.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Offloading data dev.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Data acquisition dev.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81818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181818"/>
                          </a:solidFill>
                        </a:rPr>
                        <a:t>Testing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980000"/>
                    </a:solidFill>
                  </a:tcPr>
                </a:tc>
              </a:tr>
            </a:tbl>
          </a:graphicData>
        </a:graphic>
      </p:graphicFrame>
      <p:cxnSp>
        <p:nvCxnSpPr>
          <p:cNvPr id="190" name="Shape 190"/>
          <p:cNvCxnSpPr/>
          <p:nvPr/>
        </p:nvCxnSpPr>
        <p:spPr>
          <a:xfrm flipH="1" rot="10800000">
            <a:off x="3981750" y="1606824"/>
            <a:ext cx="310800" cy="310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191" name="Shape 191"/>
          <p:cNvCxnSpPr/>
          <p:nvPr/>
        </p:nvCxnSpPr>
        <p:spPr>
          <a:xfrm flipH="1" rot="10800000">
            <a:off x="5103175" y="1667500"/>
            <a:ext cx="672299" cy="67229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192" name="Shape 192"/>
          <p:cNvCxnSpPr/>
          <p:nvPr/>
        </p:nvCxnSpPr>
        <p:spPr>
          <a:xfrm flipH="1" rot="10800000">
            <a:off x="6143800" y="2897124"/>
            <a:ext cx="417600" cy="417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oval"/>
            <a:tailEnd len="lg" w="lg" type="oval"/>
          </a:ln>
        </p:spPr>
      </p:cxnSp>
      <p:cxnSp>
        <p:nvCxnSpPr>
          <p:cNvPr id="193" name="Shape 193"/>
          <p:cNvCxnSpPr/>
          <p:nvPr/>
        </p:nvCxnSpPr>
        <p:spPr>
          <a:xfrm flipH="1" rot="10800000">
            <a:off x="5049375" y="3134225"/>
            <a:ext cx="463799" cy="46379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oval"/>
            <a:tailEnd len="lg" w="lg" type="oval"/>
          </a:ln>
        </p:spPr>
      </p:cxnSp>
      <p:sp>
        <p:nvSpPr>
          <p:cNvPr id="194" name="Shape 19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Conclusion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1322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Current method of gait analysis are limited 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KineTrax seeks to overcome these limitations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Adaptable hardware</a:t>
            </a: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Impacts a large population 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Will change the way neurological impairments are analysed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References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[1] Google glass image.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http://www.shinyshiny.tv/2014/07/google-offers-free-demos-glass.html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[2] Fitbit image.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http://descriptionebooks.com/fitbit/fitbit-flex.html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[3]</a:t>
            </a:r>
            <a:r>
              <a:rPr b="0" i="0" lang="en" sz="1200" u="none" cap="none" strike="noStrike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6"/>
              </a:rPr>
              <a:t>http://www.cgadvertising.com/pages/posts/vicon-technologies-give-usc-students-hands-on-motion-capture-experience-128.php</a:t>
            </a:r>
            <a:r>
              <a:rPr b="0" i="0" lang="en" sz="1200" u="none" cap="none" strike="noStrike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 Vicon Image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[4]</a:t>
            </a:r>
            <a:r>
              <a:rPr b="0" i="0" lang="en" sz="1200" u="none" cap="none" strike="noStrike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7"/>
              </a:rPr>
              <a:t>https://images.duckduckgo.com/iu/?u=https%3A%2F%2Fghr.nlm.nih.gov%2Fart%2Flarge%2Fmotor-neuron.jpeg&amp;f=1</a:t>
            </a:r>
            <a:r>
              <a:rPr b="0" i="0" lang="en" sz="1200" u="none" cap="none" strike="noStrike">
                <a:solidFill>
                  <a:srgbClr val="FFFF00"/>
                </a:solidFill>
                <a:latin typeface="Average"/>
                <a:ea typeface="Average"/>
                <a:cs typeface="Average"/>
                <a:sym typeface="Average"/>
              </a:rPr>
              <a:t> Motior Neuron Picture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[5]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8"/>
              </a:rPr>
              <a:t>http://www.damarque.com/nl/blog/gianluigi-cuccureddu/three-ways-bad-data-affects-your-customer-experiences-infographic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[6] </a:t>
            </a:r>
            <a:r>
              <a:rPr b="0" i="0" lang="en" sz="1200" u="sng" cap="none" strike="noStrike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9"/>
              </a:rPr>
              <a:t>http://news.softpedia.com/news/samsung-galaxy-s7-edge-allegedly-catches-fire-in-canada-509573.shtml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Capstone Team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48164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KineJax Team: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Chris Whitney -  Team Lead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Anthony Black - Security Assurance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Cherie Parsons - Recorder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Jack Jenkins - Release Manager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Grant Swenson - Editor </a:t>
            </a:r>
          </a:p>
        </p:txBody>
      </p:sp>
      <p:pic>
        <p:nvPicPr>
          <p:cNvPr descr="Logomakr_3RO4Pw.png" id="68" name="Shape 68"/>
          <p:cNvPicPr preferRelativeResize="0"/>
          <p:nvPr/>
        </p:nvPicPr>
        <p:blipFill rotWithShape="1">
          <a:blip r:embed="rId4">
            <a:alphaModFix/>
          </a:blip>
          <a:srcRect b="13171" l="0" r="0" t="0"/>
          <a:stretch/>
        </p:blipFill>
        <p:spPr>
          <a:xfrm>
            <a:off x="5978475" y="954875"/>
            <a:ext cx="2619375" cy="32337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Mentor/ Client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49670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Faculty Mentor/ Client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Kyle Winfree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BS Physics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MES Robotics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PhD Biomechanics and Movement Science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Part of SICCS department here at NAU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Interest in: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verage"/>
              <a:buChar char="○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Using wearable technologies to measure and improve healthcare. 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225" y="1017725"/>
            <a:ext cx="19811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Background - Wearables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825" y="375875"/>
            <a:ext cx="1635199" cy="1635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98" y="1196774"/>
            <a:ext cx="4412850" cy="228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C-wearable-Q2-2015.jpg" id="85" name="Shape 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6875" y="2176289"/>
            <a:ext cx="4412850" cy="28983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224125" y="3543550"/>
            <a:ext cx="23517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Daily Steps per State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12188" l="0" r="0" t="-12190"/>
          <a:stretch/>
        </p:blipFill>
        <p:spPr>
          <a:xfrm>
            <a:off x="1578475" y="649572"/>
            <a:ext cx="5879024" cy="42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Background - Neurodegenerative Disorders</a:t>
            </a: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Problem Statement - Current Methods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68400" y="1152475"/>
            <a:ext cx="445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Current problems</a:t>
            </a:r>
          </a:p>
          <a:p>
            <a:pPr indent="-3175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16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Less doctor visits  =&gt; less data</a:t>
            </a:r>
          </a:p>
          <a:p>
            <a:pPr indent="-3175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Less data =&gt; increased chance to miss significant changes in patient</a:t>
            </a:r>
          </a:p>
          <a:p>
            <a:pPr indent="-3175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Only shows small snapshot</a:t>
            </a: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Not very accurate</a:t>
            </a:r>
          </a:p>
          <a:p>
            <a:pPr indent="-3175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Gait can fluctuate a lot</a:t>
            </a:r>
          </a:p>
          <a:p>
            <a:pPr indent="-3175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Very little data to make decisions from</a:t>
            </a:r>
          </a:p>
          <a:p>
            <a:pPr indent="-3175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14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Medication type or dosage may not be the best fit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75" y="1828300"/>
            <a:ext cx="4117424" cy="290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28300"/>
            <a:ext cx="4714874" cy="265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60075" y="16557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Current Method - Motion Capturing Technologies (i.e Vicon)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748" y="775100"/>
            <a:ext cx="6049148" cy="40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ndiagram.png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87" y="176200"/>
            <a:ext cx="7743824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swald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Solution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3700"/>
            <a:ext cx="5599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 wearable device (e.g KineTrax) that can record a variety of USEABLE sensor data over an extended period of time.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	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verag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Can analyze day to day data for a month before offloading.</a:t>
            </a:r>
          </a:p>
        </p:txBody>
      </p:sp>
      <p:pic>
        <p:nvPicPr>
          <p:cNvPr descr="body.jpg"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7649" y="345362"/>
            <a:ext cx="1983498" cy="44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7218950" y="2481475"/>
            <a:ext cx="367500" cy="360900"/>
          </a:xfrm>
          <a:prstGeom prst="flowChartConnector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7218950" y="3297750"/>
            <a:ext cx="367500" cy="360900"/>
          </a:xfrm>
          <a:prstGeom prst="flowChartConnector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218950" y="4236500"/>
            <a:ext cx="367500" cy="360900"/>
          </a:xfrm>
          <a:prstGeom prst="flowChartConnector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655650" y="1855825"/>
            <a:ext cx="367500" cy="360900"/>
          </a:xfrm>
          <a:prstGeom prst="flowChartConnector">
            <a:avLst/>
          </a:prstGeom>
          <a:noFill/>
          <a:ln cap="flat" cmpd="sng" w="19050">
            <a:solidFill>
              <a:srgbClr val="CC412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90250" y="468100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